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6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4" r:id="rId12"/>
    <p:sldId id="265" r:id="rId13"/>
    <p:sldId id="266" r:id="rId14"/>
    <p:sldId id="263" r:id="rId15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1529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iago Pires" userId="e04df0f508285845" providerId="LiveId" clId="{5F3F852F-E8AD-4DB1-A9B5-EA630442EC75}"/>
    <pc:docChg chg="modSld">
      <pc:chgData name="Tiago Pires" userId="e04df0f508285845" providerId="LiveId" clId="{5F3F852F-E8AD-4DB1-A9B5-EA630442EC75}" dt="2021-03-05T11:09:16.308" v="39" actId="20577"/>
      <pc:docMkLst>
        <pc:docMk/>
      </pc:docMkLst>
      <pc:sldChg chg="modSp mod">
        <pc:chgData name="Tiago Pires" userId="e04df0f508285845" providerId="LiveId" clId="{5F3F852F-E8AD-4DB1-A9B5-EA630442EC75}" dt="2021-03-05T11:09:16.308" v="39" actId="20577"/>
        <pc:sldMkLst>
          <pc:docMk/>
          <pc:sldMk cId="0" sldId="256"/>
        </pc:sldMkLst>
      </pc:sldChg>
    </pc:docChg>
  </pc:docChgLst>
  <pc:docChgLst>
    <pc:chgData name="Tiago Pires" userId="e04df0f508285845" providerId="LiveId" clId="{AF98CFC4-8683-4950-B143-B621D940CEBA}"/>
    <pc:docChg chg="modSld">
      <pc:chgData name="Tiago Pires" userId="e04df0f508285845" providerId="LiveId" clId="{AF98CFC4-8683-4950-B143-B621D940CEBA}" dt="2025-01-06T14:48:36.947" v="2" actId="20577"/>
      <pc:docMkLst>
        <pc:docMk/>
      </pc:docMkLst>
      <pc:sldChg chg="modSp mod">
        <pc:chgData name="Tiago Pires" userId="e04df0f508285845" providerId="LiveId" clId="{AF98CFC4-8683-4950-B143-B621D940CEBA}" dt="2025-01-06T14:48:36.947" v="2" actId="20577"/>
        <pc:sldMkLst>
          <pc:docMk/>
          <pc:sldMk cId="0" sldId="256"/>
        </pc:sldMkLst>
        <pc:spChg chg="mod">
          <ac:chgData name="Tiago Pires" userId="e04df0f508285845" providerId="LiveId" clId="{AF98CFC4-8683-4950-B143-B621D940CEBA}" dt="2025-01-06T14:48:36.947" v="2" actId="20577"/>
          <ac:spMkLst>
            <pc:docMk/>
            <pc:sldMk cId="0" sldId="256"/>
            <ac:spMk id="2" creationId="{00000000-0000-0000-0000-000000000000}"/>
          </ac:spMkLst>
        </pc:spChg>
      </pc:sldChg>
    </pc:docChg>
  </pc:docChgLst>
  <pc:docChgLst>
    <pc:chgData name="Bruno Rico - EHTA Faro" userId="S::bruno.rico.95661@escolas.turismodeportugal.pt::f8772f78-46bc-4f6e-955f-af52876ec230" providerId="AD" clId="Web-{C085EF6E-A6EB-4581-A4F4-8A02BC980ABC}"/>
    <pc:docChg chg="addSld">
      <pc:chgData name="Bruno Rico - EHTA Faro" userId="S::bruno.rico.95661@escolas.turismodeportugal.pt::f8772f78-46bc-4f6e-955f-af52876ec230" providerId="AD" clId="Web-{C085EF6E-A6EB-4581-A4F4-8A02BC980ABC}" dt="2022-11-18T11:21:02.311" v="2"/>
      <pc:docMkLst>
        <pc:docMk/>
      </pc:docMkLst>
      <pc:sldChg chg="new">
        <pc:chgData name="Bruno Rico - EHTA Faro" userId="S::bruno.rico.95661@escolas.turismodeportugal.pt::f8772f78-46bc-4f6e-955f-af52876ec230" providerId="AD" clId="Web-{C085EF6E-A6EB-4581-A4F4-8A02BC980ABC}" dt="2022-11-18T11:20:59.623" v="0"/>
        <pc:sldMkLst>
          <pc:docMk/>
          <pc:sldMk cId="836951777" sldId="264"/>
        </pc:sldMkLst>
      </pc:sldChg>
      <pc:sldChg chg="new">
        <pc:chgData name="Bruno Rico - EHTA Faro" userId="S::bruno.rico.95661@escolas.turismodeportugal.pt::f8772f78-46bc-4f6e-955f-af52876ec230" providerId="AD" clId="Web-{C085EF6E-A6EB-4581-A4F4-8A02BC980ABC}" dt="2022-11-18T11:21:00.607" v="1"/>
        <pc:sldMkLst>
          <pc:docMk/>
          <pc:sldMk cId="2712542121" sldId="265"/>
        </pc:sldMkLst>
      </pc:sldChg>
      <pc:sldChg chg="new">
        <pc:chgData name="Bruno Rico - EHTA Faro" userId="S::bruno.rico.95661@escolas.turismodeportugal.pt::f8772f78-46bc-4f6e-955f-af52876ec230" providerId="AD" clId="Web-{C085EF6E-A6EB-4581-A4F4-8A02BC980ABC}" dt="2022-11-18T11:21:02.311" v="2"/>
        <pc:sldMkLst>
          <pc:docMk/>
          <pc:sldMk cId="846814927" sldId="26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A9724D-E120-4E17-B756-63B4D1E31F76}" type="datetimeFigureOut">
              <a:rPr lang="pt-PT" smtClean="0"/>
              <a:pPr/>
              <a:t>06/01/2025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143D2E-7A9E-41B5-9CC7-02E40A124AF1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2960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43D2E-7A9E-41B5-9CC7-02E40A124AF1}" type="slidenum">
              <a:rPr lang="pt-PT" smtClean="0"/>
              <a:pPr/>
              <a:t>6</a:t>
            </a:fld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ctângu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PT"/>
              <a:t>Clique para editar o estilo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PT"/>
              <a:t>Faça clique para editar o estilo</a:t>
            </a:r>
            <a:endParaRPr kumimoji="0" lang="en-US"/>
          </a:p>
        </p:txBody>
      </p:sp>
      <p:grpSp>
        <p:nvGrpSpPr>
          <p:cNvPr id="2" name="Gru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orma liv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exão recta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Marcador de Posição d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379B200-A620-4508-82D6-606D38D452EC}" type="datetime1">
              <a:rPr lang="pt-PT" smtClean="0"/>
              <a:pPr/>
              <a:t>06/01/2025</a:t>
            </a:fld>
            <a:endParaRPr lang="pt-PT"/>
          </a:p>
        </p:txBody>
      </p:sp>
      <p:sp>
        <p:nvSpPr>
          <p:cNvPr id="19" name="Marcador de Posição do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t-PT"/>
          </a:p>
        </p:txBody>
      </p:sp>
      <p:sp>
        <p:nvSpPr>
          <p:cNvPr id="27" name="Marcador de Posição do Número do Diapositivo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22E794C-7879-43F9-B17B-3C959761574C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14" name="CaixaDeTexto 13"/>
          <p:cNvSpPr txBox="1"/>
          <p:nvPr userDrawn="1"/>
        </p:nvSpPr>
        <p:spPr>
          <a:xfrm>
            <a:off x="323528" y="277903"/>
            <a:ext cx="64807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>
                <a:effectLst/>
              </a:rPr>
              <a:t>Escola de Hotelaria e Turismo de Vila Real de Santo António</a:t>
            </a:r>
          </a:p>
        </p:txBody>
      </p:sp>
      <p:pic>
        <p:nvPicPr>
          <p:cNvPr id="15" name="Picture 2" descr="C:\Users\Tiago\Desktop\Escola de Hotelaria\VRSA-1.bmp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0"/>
            <a:ext cx="2800776" cy="811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pt-PT"/>
              <a:t>Clique para editar os estilos</a:t>
            </a:r>
          </a:p>
          <a:p>
            <a:pPr lvl="1" eaLnBrk="1" latinLnBrk="0" hangingPunct="1"/>
            <a:r>
              <a:rPr lang="pt-PT"/>
              <a:t>Segundo nível</a:t>
            </a:r>
          </a:p>
          <a:p>
            <a:pPr lvl="2" eaLnBrk="1" latinLnBrk="0" hangingPunct="1"/>
            <a:r>
              <a:rPr lang="pt-PT"/>
              <a:t>Terceiro nível</a:t>
            </a:r>
          </a:p>
          <a:p>
            <a:pPr lvl="3" eaLnBrk="1" latinLnBrk="0" hangingPunct="1"/>
            <a:r>
              <a:rPr lang="pt-PT"/>
              <a:t>Quarto nível</a:t>
            </a:r>
          </a:p>
          <a:p>
            <a:pPr lvl="4" eaLnBrk="1" latinLnBrk="0" hangingPunct="1"/>
            <a:r>
              <a:rPr lang="pt-PT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6272B-5AA0-4806-AB09-CD4EADD29EBE}" type="datetime1">
              <a:rPr lang="pt-PT" smtClean="0"/>
              <a:pPr/>
              <a:t>06/01/2025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E794C-7879-43F9-B17B-3C959761574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pt-PT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pt-PT"/>
              <a:t>Clique para editar os estilos</a:t>
            </a:r>
          </a:p>
          <a:p>
            <a:pPr lvl="1" eaLnBrk="1" latinLnBrk="0" hangingPunct="1"/>
            <a:r>
              <a:rPr lang="pt-PT"/>
              <a:t>Segundo nível</a:t>
            </a:r>
          </a:p>
          <a:p>
            <a:pPr lvl="2" eaLnBrk="1" latinLnBrk="0" hangingPunct="1"/>
            <a:r>
              <a:rPr lang="pt-PT"/>
              <a:t>Terceiro nível</a:t>
            </a:r>
          </a:p>
          <a:p>
            <a:pPr lvl="3" eaLnBrk="1" latinLnBrk="0" hangingPunct="1"/>
            <a:r>
              <a:rPr lang="pt-PT"/>
              <a:t>Quarto nível</a:t>
            </a:r>
          </a:p>
          <a:p>
            <a:pPr lvl="4" eaLnBrk="1" latinLnBrk="0" hangingPunct="1"/>
            <a:r>
              <a:rPr lang="pt-PT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E1583-EC57-49EA-B45F-DB4B95E4E43F}" type="datetime1">
              <a:rPr lang="pt-PT" smtClean="0"/>
              <a:pPr/>
              <a:t>06/01/2025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E794C-7879-43F9-B17B-3C959761574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PT"/>
              <a:t>Clique para editar os estilos</a:t>
            </a:r>
          </a:p>
          <a:p>
            <a:pPr lvl="1" eaLnBrk="1" latinLnBrk="0" hangingPunct="1"/>
            <a:r>
              <a:rPr lang="pt-PT"/>
              <a:t>Segundo nível</a:t>
            </a:r>
          </a:p>
          <a:p>
            <a:pPr lvl="2" eaLnBrk="1" latinLnBrk="0" hangingPunct="1"/>
            <a:r>
              <a:rPr lang="pt-PT"/>
              <a:t>Terceiro nível</a:t>
            </a:r>
          </a:p>
          <a:p>
            <a:pPr lvl="3" eaLnBrk="1" latinLnBrk="0" hangingPunct="1"/>
            <a:r>
              <a:rPr lang="pt-PT"/>
              <a:t>Quarto nível</a:t>
            </a:r>
          </a:p>
          <a:p>
            <a:pPr lvl="4" eaLnBrk="1" latinLnBrk="0" hangingPunct="1"/>
            <a:r>
              <a:rPr lang="pt-PT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A71CB-C1B3-4D5B-8014-54AD19FA576B}" type="datetime1">
              <a:rPr lang="pt-PT" smtClean="0"/>
              <a:pPr/>
              <a:t>06/01/2025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E794C-7879-43F9-B17B-3C959761574C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pt-PT"/>
              <a:t>Clique para editar o estilo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PT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PT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FC6F-FF0A-479F-B5C8-EFFF5F0E9B30}" type="datetime1">
              <a:rPr lang="pt-PT" smtClean="0"/>
              <a:pPr/>
              <a:t>06/01/2025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E794C-7879-43F9-B17B-3C959761574C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7" name="Divis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Divis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PT"/>
              <a:t>Clique para editar os estilos</a:t>
            </a:r>
          </a:p>
          <a:p>
            <a:pPr lvl="1" eaLnBrk="1" latinLnBrk="0" hangingPunct="1"/>
            <a:r>
              <a:rPr lang="pt-PT"/>
              <a:t>Segundo nível</a:t>
            </a:r>
          </a:p>
          <a:p>
            <a:pPr lvl="2" eaLnBrk="1" latinLnBrk="0" hangingPunct="1"/>
            <a:r>
              <a:rPr lang="pt-PT"/>
              <a:t>Terceiro nível</a:t>
            </a:r>
          </a:p>
          <a:p>
            <a:pPr lvl="3" eaLnBrk="1" latinLnBrk="0" hangingPunct="1"/>
            <a:r>
              <a:rPr lang="pt-PT"/>
              <a:t>Quarto nível</a:t>
            </a:r>
          </a:p>
          <a:p>
            <a:pPr lvl="4" eaLnBrk="1" latinLnBrk="0" hangingPunct="1"/>
            <a:r>
              <a:rPr lang="pt-PT"/>
              <a:t>Quinto nível</a:t>
            </a:r>
            <a:endParaRPr kumimoji="0"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PT"/>
              <a:t>Clique para editar os estilos</a:t>
            </a:r>
          </a:p>
          <a:p>
            <a:pPr lvl="1" eaLnBrk="1" latinLnBrk="0" hangingPunct="1"/>
            <a:r>
              <a:rPr lang="pt-PT"/>
              <a:t>Segundo nível</a:t>
            </a:r>
          </a:p>
          <a:p>
            <a:pPr lvl="2" eaLnBrk="1" latinLnBrk="0" hangingPunct="1"/>
            <a:r>
              <a:rPr lang="pt-PT"/>
              <a:t>Terceiro nível</a:t>
            </a:r>
          </a:p>
          <a:p>
            <a:pPr lvl="3" eaLnBrk="1" latinLnBrk="0" hangingPunct="1"/>
            <a:r>
              <a:rPr lang="pt-PT"/>
              <a:t>Quarto nível</a:t>
            </a:r>
          </a:p>
          <a:p>
            <a:pPr lvl="4" eaLnBrk="1" latinLnBrk="0" hangingPunct="1"/>
            <a:r>
              <a:rPr lang="pt-PT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55F39-1097-4BB2-915A-2F1E89B223ED}" type="datetime1">
              <a:rPr lang="pt-PT" smtClean="0"/>
              <a:pPr/>
              <a:t>06/01/2025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E794C-7879-43F9-B17B-3C959761574C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pt-PT"/>
              <a:t>Clique para editar o estilo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t-PT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PT"/>
              <a:t>Clique para editar os estilos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PT"/>
              <a:t>Clique para editar os estilos</a:t>
            </a:r>
          </a:p>
        </p:txBody>
      </p:sp>
      <p:sp>
        <p:nvSpPr>
          <p:cNvPr id="5" name="Marcador de Posição de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PT"/>
              <a:t>Clique para editar os estilos</a:t>
            </a:r>
          </a:p>
          <a:p>
            <a:pPr lvl="1" eaLnBrk="1" latinLnBrk="0" hangingPunct="1"/>
            <a:r>
              <a:rPr lang="pt-PT"/>
              <a:t>Segundo nível</a:t>
            </a:r>
          </a:p>
          <a:p>
            <a:pPr lvl="2" eaLnBrk="1" latinLnBrk="0" hangingPunct="1"/>
            <a:r>
              <a:rPr lang="pt-PT"/>
              <a:t>Terceiro nível</a:t>
            </a:r>
          </a:p>
          <a:p>
            <a:pPr lvl="3" eaLnBrk="1" latinLnBrk="0" hangingPunct="1"/>
            <a:r>
              <a:rPr lang="pt-PT"/>
              <a:t>Quarto nível</a:t>
            </a:r>
          </a:p>
          <a:p>
            <a:pPr lvl="4" eaLnBrk="1" latinLnBrk="0" hangingPunct="1"/>
            <a:r>
              <a:rPr lang="pt-PT"/>
              <a:t>Quinto nível</a:t>
            </a:r>
            <a:endParaRPr kumimoji="0" lang="en-US"/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PT"/>
              <a:t>Clique para editar os estilos</a:t>
            </a:r>
          </a:p>
          <a:p>
            <a:pPr lvl="1" eaLnBrk="1" latinLnBrk="0" hangingPunct="1"/>
            <a:r>
              <a:rPr lang="pt-PT"/>
              <a:t>Segundo nível</a:t>
            </a:r>
          </a:p>
          <a:p>
            <a:pPr lvl="2" eaLnBrk="1" latinLnBrk="0" hangingPunct="1"/>
            <a:r>
              <a:rPr lang="pt-PT"/>
              <a:t>Terceiro nível</a:t>
            </a:r>
          </a:p>
          <a:p>
            <a:pPr lvl="3" eaLnBrk="1" latinLnBrk="0" hangingPunct="1"/>
            <a:r>
              <a:rPr lang="pt-PT"/>
              <a:t>Quarto nível</a:t>
            </a:r>
          </a:p>
          <a:p>
            <a:pPr lvl="4" eaLnBrk="1" latinLnBrk="0" hangingPunct="1"/>
            <a:r>
              <a:rPr lang="pt-PT"/>
              <a:t>Quinto nível</a:t>
            </a:r>
            <a:endParaRPr kumimoji="0"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B19C4-5B80-48F4-ACC7-D735E0706FF4}" type="datetime1">
              <a:rPr lang="pt-PT" smtClean="0"/>
              <a:pPr/>
              <a:t>06/01/2025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E794C-7879-43F9-B17B-3C959761574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3F0C1-AEA8-4870-9E90-904F7B667496}" type="datetime1">
              <a:rPr lang="pt-PT" smtClean="0"/>
              <a:pPr/>
              <a:t>06/01/2025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E794C-7879-43F9-B17B-3C959761574C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pt-PT"/>
              <a:t>Clique para editar o estilo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91700-035D-45FC-BCAF-A6C274660213}" type="datetime1">
              <a:rPr lang="pt-PT" smtClean="0"/>
              <a:pPr/>
              <a:t>06/01/2025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E794C-7879-43F9-B17B-3C959761574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t-PT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PT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PT"/>
              <a:t>Clique para editar os estilos</a:t>
            </a:r>
          </a:p>
          <a:p>
            <a:pPr lvl="1" eaLnBrk="1" latinLnBrk="0" hangingPunct="1"/>
            <a:r>
              <a:rPr lang="pt-PT"/>
              <a:t>Segundo nível</a:t>
            </a:r>
          </a:p>
          <a:p>
            <a:pPr lvl="2" eaLnBrk="1" latinLnBrk="0" hangingPunct="1"/>
            <a:r>
              <a:rPr lang="pt-PT"/>
              <a:t>Terceiro nível</a:t>
            </a:r>
          </a:p>
          <a:p>
            <a:pPr lvl="3" eaLnBrk="1" latinLnBrk="0" hangingPunct="1"/>
            <a:r>
              <a:rPr lang="pt-PT"/>
              <a:t>Quarto nível</a:t>
            </a:r>
          </a:p>
          <a:p>
            <a:pPr lvl="4" eaLnBrk="1" latinLnBrk="0" hangingPunct="1"/>
            <a:r>
              <a:rPr lang="pt-PT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0621670F-ABAD-4EF8-9AE4-257E0DBD93CA}" type="datetime1">
              <a:rPr lang="pt-PT" smtClean="0"/>
              <a:pPr/>
              <a:t>06/01/2025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E794C-7879-43F9-B17B-3C959761574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PT"/>
              <a:t>Clique para editar os estilos</a:t>
            </a:r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PT"/>
              <a:t>Clique no ícone para adicionar uma imagem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A7152A4-44A5-40C2-94A6-CD19328B81D3}" type="datetime1">
              <a:rPr lang="pt-PT" smtClean="0"/>
              <a:pPr/>
              <a:t>06/01/2025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22E794C-7879-43F9-B17B-3C959761574C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t-PT"/>
              <a:t>Clique para editar o estilo</a:t>
            </a:r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Triângulo rectângu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Conexão recta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ivis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Divis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Triângulo rec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Conexão recta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Posição do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pt-PT"/>
              <a:t>Clique para editar o estilo</a:t>
            </a:r>
            <a:endParaRPr kumimoji="0" lang="en-US"/>
          </a:p>
        </p:txBody>
      </p:sp>
      <p:sp>
        <p:nvSpPr>
          <p:cNvPr id="30" name="Marcador de Posição do Tex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PT"/>
              <a:t>Clique para editar os estilos</a:t>
            </a:r>
          </a:p>
          <a:p>
            <a:pPr lvl="1" eaLnBrk="1" latinLnBrk="0" hangingPunct="1"/>
            <a:r>
              <a:rPr kumimoji="0" lang="pt-PT"/>
              <a:t>Segundo nível</a:t>
            </a:r>
          </a:p>
          <a:p>
            <a:pPr lvl="2" eaLnBrk="1" latinLnBrk="0" hangingPunct="1"/>
            <a:r>
              <a:rPr kumimoji="0" lang="pt-PT"/>
              <a:t>Terceiro nível</a:t>
            </a:r>
          </a:p>
          <a:p>
            <a:pPr lvl="3" eaLnBrk="1" latinLnBrk="0" hangingPunct="1"/>
            <a:r>
              <a:rPr kumimoji="0" lang="pt-PT"/>
              <a:t>Quarto nível</a:t>
            </a:r>
          </a:p>
          <a:p>
            <a:pPr lvl="4" eaLnBrk="1" latinLnBrk="0" hangingPunct="1"/>
            <a:r>
              <a:rPr kumimoji="0" lang="pt-PT"/>
              <a:t>Quinto nível</a:t>
            </a:r>
            <a:endParaRPr kumimoji="0" lang="en-US"/>
          </a:p>
        </p:txBody>
      </p:sp>
      <p:sp>
        <p:nvSpPr>
          <p:cNvPr id="10" name="Marcador de Posição da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3423549-93E4-4DD0-AFC0-60D5E07674FD}" type="datetime1">
              <a:rPr lang="pt-PT" smtClean="0"/>
              <a:pPr/>
              <a:t>06/01/2025</a:t>
            </a:fld>
            <a:endParaRPr lang="pt-PT"/>
          </a:p>
        </p:txBody>
      </p:sp>
      <p:sp>
        <p:nvSpPr>
          <p:cNvPr id="22" name="Marcador de Posição do Rodapé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t-PT"/>
          </a:p>
        </p:txBody>
      </p:sp>
      <p:sp>
        <p:nvSpPr>
          <p:cNvPr id="18" name="Marcador de Posição do Número do Diapositivo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22E794C-7879-43F9-B17B-3C959761574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1449506"/>
          </a:xfrm>
        </p:spPr>
        <p:txBody>
          <a:bodyPr>
            <a:normAutofit fontScale="90000"/>
          </a:bodyPr>
          <a:lstStyle/>
          <a:p>
            <a:pPr algn="ctr"/>
            <a:r>
              <a:rPr lang="pt-PT" sz="2800" dirty="0"/>
              <a:t>Módulo: Aplicações Informáticas – Introdução à gestão</a:t>
            </a:r>
            <a:r>
              <a:rPr lang="pt-PT" sz="2800" b="0" dirty="0"/>
              <a:t>	</a:t>
            </a:r>
            <a:br>
              <a:rPr lang="pt-PT" sz="2800" b="0" dirty="0"/>
            </a:br>
            <a:br>
              <a:rPr lang="pt-PT" sz="2800" dirty="0"/>
            </a:br>
            <a:r>
              <a:rPr lang="pt-PT" sz="3200" dirty="0"/>
              <a:t>Folha de Cálculo - Microsoft Excel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5800" y="2603495"/>
            <a:ext cx="7772400" cy="1199704"/>
          </a:xfrm>
        </p:spPr>
        <p:txBody>
          <a:bodyPr>
            <a:normAutofit/>
          </a:bodyPr>
          <a:lstStyle/>
          <a:p>
            <a:pPr algn="ctr"/>
            <a:r>
              <a:rPr lang="pt-PT"/>
              <a:t>Funcionalidades e conceitos principais (introdução)</a:t>
            </a:r>
          </a:p>
          <a:p>
            <a:pPr algn="ctr"/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E794C-7879-43F9-B17B-3C959761574C}" type="slidenum">
              <a:rPr lang="pt-PT" smtClean="0"/>
              <a:pPr/>
              <a:t>1</a:t>
            </a:fld>
            <a:endParaRPr lang="pt-PT"/>
          </a:p>
        </p:txBody>
      </p:sp>
      <p:sp>
        <p:nvSpPr>
          <p:cNvPr id="5" name="Subtítulo 2"/>
          <p:cNvSpPr txBox="1">
            <a:spLocks/>
          </p:cNvSpPr>
          <p:nvPr/>
        </p:nvSpPr>
        <p:spPr>
          <a:xfrm>
            <a:off x="685800" y="3861048"/>
            <a:ext cx="7772400" cy="867125"/>
          </a:xfrm>
          <a:prstGeom prst="rect">
            <a:avLst/>
          </a:prstGeom>
        </p:spPr>
        <p:txBody>
          <a:bodyPr vert="horz" lIns="45720" rIns="45720">
            <a:normAutofit lnSpcReduction="10000"/>
          </a:bodyPr>
          <a:lstStyle>
            <a:lvl1pPr marL="0" marR="64008" indent="0" algn="r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defRPr kumimoji="0" sz="2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None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pt-PT"/>
              <a:t>Formador: Tiago Pires</a:t>
            </a:r>
            <a:br>
              <a:rPr lang="pt-PT"/>
            </a:br>
            <a:r>
              <a:rPr lang="pt-PT"/>
              <a:t>tiago.pires@escolas.turismodeportugal.pt</a:t>
            </a:r>
          </a:p>
          <a:p>
            <a:pPr algn="ctr"/>
            <a:endParaRPr lang="pt-PT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>
            <a:extLst>
              <a:ext uri="{FF2B5EF4-FFF2-40B4-BE49-F238E27FC236}">
                <a16:creationId xmlns:a16="http://schemas.microsoft.com/office/drawing/2014/main" id="{D7A0937E-5265-467C-61A6-032F3DA65A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Marcador de Posição do Número do Diapositivo 2">
            <a:extLst>
              <a:ext uri="{FF2B5EF4-FFF2-40B4-BE49-F238E27FC236}">
                <a16:creationId xmlns:a16="http://schemas.microsoft.com/office/drawing/2014/main" id="{40E33BFD-AF9F-A29E-4957-2BF65771E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E794C-7879-43F9-B17B-3C959761574C}" type="slidenum">
              <a:rPr lang="pt-PT" smtClean="0"/>
              <a:pPr/>
              <a:t>10</a:t>
            </a:fld>
            <a:endParaRPr lang="pt-PT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D870764B-F59F-9028-10C2-765746991C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68149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E794C-7879-43F9-B17B-3C959761574C}" type="slidenum">
              <a:rPr lang="pt-PT" smtClean="0"/>
              <a:pPr/>
              <a:t>11</a:t>
            </a:fld>
            <a:endParaRPr lang="pt-PT"/>
          </a:p>
        </p:txBody>
      </p:sp>
      <p:sp>
        <p:nvSpPr>
          <p:cNvPr id="5" name="Título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PT"/>
              <a:t>Microsoft Excel</a:t>
            </a:r>
          </a:p>
        </p:txBody>
      </p:sp>
      <p:sp>
        <p:nvSpPr>
          <p:cNvPr id="6" name="Marcador de Posição de Conteúdo 1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4500593"/>
          </a:xfrm>
        </p:spPr>
        <p:txBody>
          <a:bodyPr>
            <a:normAutofit/>
          </a:bodyPr>
          <a:lstStyle/>
          <a:p>
            <a:r>
              <a:rPr lang="pt-PT"/>
              <a:t>O Potencial do Microsoft Excel…</a:t>
            </a:r>
          </a:p>
          <a:p>
            <a:endParaRPr lang="pt-PT" b="1"/>
          </a:p>
          <a:p>
            <a:r>
              <a:rPr lang="pt-PT"/>
              <a:t>1. Faça um clique no </a:t>
            </a:r>
            <a:r>
              <a:rPr lang="pt-PT" b="1"/>
              <a:t>separador Arquivo</a:t>
            </a:r>
            <a:r>
              <a:rPr lang="pt-PT"/>
              <a:t>.</a:t>
            </a:r>
          </a:p>
          <a:p>
            <a:r>
              <a:rPr lang="pt-PT"/>
              <a:t>2. Seleccione o comando </a:t>
            </a:r>
            <a:r>
              <a:rPr lang="pt-PT" b="1"/>
              <a:t>Novo</a:t>
            </a:r>
            <a:r>
              <a:rPr lang="pt-PT"/>
              <a:t>.</a:t>
            </a:r>
          </a:p>
          <a:p>
            <a:r>
              <a:rPr lang="pt-PT"/>
              <a:t>3. Na opção Modelos, faça um clique em </a:t>
            </a:r>
            <a:r>
              <a:rPr lang="pt-PT" b="1"/>
              <a:t>Modelos de exemplo</a:t>
            </a:r>
            <a:r>
              <a:rPr lang="pt-PT"/>
              <a:t>.</a:t>
            </a:r>
            <a:endParaRPr lang="pt-PT" b="1"/>
          </a:p>
          <a:p>
            <a:endParaRPr lang="pt-PT" b="1"/>
          </a:p>
          <a:p>
            <a:endParaRPr lang="pt-PT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/>
              <a:t>O Microsoft Excel é considerado a folha de cálculo mais poderosa e fácil de utilizar.</a:t>
            </a:r>
          </a:p>
          <a:p>
            <a:endParaRPr lang="pt-PT"/>
          </a:p>
          <a:p>
            <a:r>
              <a:rPr lang="pt-PT" u="sng"/>
              <a:t>Utilizações: </a:t>
            </a:r>
          </a:p>
          <a:p>
            <a:r>
              <a:rPr lang="pt-PT"/>
              <a:t>Introdução e formatação de dados</a:t>
            </a:r>
          </a:p>
          <a:p>
            <a:r>
              <a:rPr lang="pt-PT"/>
              <a:t>Realização de cálculos simples ou complexos;</a:t>
            </a:r>
          </a:p>
          <a:p>
            <a:r>
              <a:rPr lang="pt-PT"/>
              <a:t>Funções estatísticas, matemáticas, lógicas, entre outras.</a:t>
            </a:r>
          </a:p>
          <a:p>
            <a:r>
              <a:rPr lang="pt-PT"/>
              <a:t>Análise gráfica de dados;</a:t>
            </a:r>
          </a:p>
          <a:p>
            <a:endParaRPr lang="pt-PT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Microsoft Excel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E794C-7879-43F9-B17B-3C959761574C}" type="slidenum">
              <a:rPr lang="pt-PT" smtClean="0"/>
              <a:pPr/>
              <a:t>2</a:t>
            </a:fld>
            <a:endParaRPr lang="pt-PT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E794C-7879-43F9-B17B-3C959761574C}" type="slidenum">
              <a:rPr lang="pt-PT" smtClean="0"/>
              <a:pPr/>
              <a:t>3</a:t>
            </a:fld>
            <a:endParaRPr lang="pt-PT"/>
          </a:p>
        </p:txBody>
      </p:sp>
      <p:sp>
        <p:nvSpPr>
          <p:cNvPr id="5" name="Título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PT"/>
              <a:t>Microsoft Excel</a:t>
            </a:r>
          </a:p>
        </p:txBody>
      </p:sp>
      <p:sp>
        <p:nvSpPr>
          <p:cNvPr id="8" name="Marcador de Posição de Conteúdo 1"/>
          <p:cNvSpPr>
            <a:spLocks noGrp="1"/>
          </p:cNvSpPr>
          <p:nvPr>
            <p:ph idx="1"/>
          </p:nvPr>
        </p:nvSpPr>
        <p:spPr>
          <a:xfrm>
            <a:off x="395536" y="2852936"/>
            <a:ext cx="8229600" cy="3149795"/>
          </a:xfrm>
        </p:spPr>
        <p:txBody>
          <a:bodyPr>
            <a:normAutofit/>
          </a:bodyPr>
          <a:lstStyle/>
          <a:p>
            <a:r>
              <a:rPr lang="pt-PT"/>
              <a:t>No separador </a:t>
            </a:r>
            <a:r>
              <a:rPr lang="pt-PT" b="1"/>
              <a:t>Inserir</a:t>
            </a:r>
            <a:r>
              <a:rPr lang="pt-PT"/>
              <a:t> encontram-se os comandos que permitem inserir objectos na folha de cálculo, por exemplo, inserir um gráfico através dos comandos do grupo </a:t>
            </a:r>
            <a:r>
              <a:rPr lang="pt-PT" b="1"/>
              <a:t>Gráficos</a:t>
            </a:r>
            <a:r>
              <a:rPr lang="pt-PT"/>
              <a:t> ou inserir uma imagem através dos comandos do grupo </a:t>
            </a:r>
            <a:r>
              <a:rPr lang="pt-PT" b="1"/>
              <a:t>ilustrações.</a:t>
            </a:r>
          </a:p>
          <a:p>
            <a:endParaRPr lang="pt-P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559"/>
          <a:stretch/>
        </p:blipFill>
        <p:spPr bwMode="auto">
          <a:xfrm>
            <a:off x="0" y="1468735"/>
            <a:ext cx="9144000" cy="1168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E794C-7879-43F9-B17B-3C959761574C}" type="slidenum">
              <a:rPr lang="pt-PT" smtClean="0"/>
              <a:pPr/>
              <a:t>4</a:t>
            </a:fld>
            <a:endParaRPr lang="pt-PT"/>
          </a:p>
        </p:txBody>
      </p:sp>
      <p:sp>
        <p:nvSpPr>
          <p:cNvPr id="5" name="Título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PT"/>
              <a:t>Microsoft Excel</a:t>
            </a:r>
          </a:p>
        </p:txBody>
      </p:sp>
      <p:sp>
        <p:nvSpPr>
          <p:cNvPr id="7" name="Marcador de Posição de Conteúdo 1"/>
          <p:cNvSpPr>
            <a:spLocks noGrp="1"/>
          </p:cNvSpPr>
          <p:nvPr>
            <p:ph idx="1"/>
          </p:nvPr>
        </p:nvSpPr>
        <p:spPr>
          <a:xfrm>
            <a:off x="457200" y="2857496"/>
            <a:ext cx="8229600" cy="3149795"/>
          </a:xfrm>
        </p:spPr>
        <p:txBody>
          <a:bodyPr>
            <a:normAutofit/>
          </a:bodyPr>
          <a:lstStyle/>
          <a:p>
            <a:r>
              <a:rPr lang="pt-PT"/>
              <a:t>O separador </a:t>
            </a:r>
            <a:r>
              <a:rPr lang="pt-PT" b="1"/>
              <a:t>Fórmulas </a:t>
            </a:r>
            <a:r>
              <a:rPr lang="pt-PT"/>
              <a:t>apresenta os comandos que permitem criar funções, no grupo </a:t>
            </a:r>
            <a:r>
              <a:rPr lang="pt-PT" b="1"/>
              <a:t>Biblioteca de Funções</a:t>
            </a:r>
            <a:r>
              <a:rPr lang="pt-PT"/>
              <a:t>, associar nomes à área da folha de cálculo ou a dados, no grupo </a:t>
            </a:r>
            <a:r>
              <a:rPr lang="pt-PT" b="1"/>
              <a:t>Nomes Definidos</a:t>
            </a:r>
            <a:r>
              <a:rPr lang="pt-PT"/>
              <a:t>.</a:t>
            </a:r>
            <a:endParaRPr lang="pt-PT" b="1"/>
          </a:p>
          <a:p>
            <a:endParaRPr lang="pt-PT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3" b="80190"/>
          <a:stretch/>
        </p:blipFill>
        <p:spPr bwMode="auto">
          <a:xfrm>
            <a:off x="0" y="1308324"/>
            <a:ext cx="9144000" cy="114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E794C-7879-43F9-B17B-3C959761574C}" type="slidenum">
              <a:rPr lang="pt-PT" smtClean="0"/>
              <a:pPr/>
              <a:t>5</a:t>
            </a:fld>
            <a:endParaRPr lang="pt-PT"/>
          </a:p>
        </p:txBody>
      </p:sp>
      <p:sp>
        <p:nvSpPr>
          <p:cNvPr id="5" name="Título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PT"/>
              <a:t>Microsoft Excel</a:t>
            </a:r>
          </a:p>
        </p:txBody>
      </p:sp>
      <p:sp>
        <p:nvSpPr>
          <p:cNvPr id="7" name="Marcador de Posição de Conteúdo 1"/>
          <p:cNvSpPr>
            <a:spLocks noGrp="1"/>
          </p:cNvSpPr>
          <p:nvPr>
            <p:ph idx="1"/>
          </p:nvPr>
        </p:nvSpPr>
        <p:spPr>
          <a:xfrm>
            <a:off x="457200" y="2857496"/>
            <a:ext cx="8229600" cy="3149795"/>
          </a:xfrm>
        </p:spPr>
        <p:txBody>
          <a:bodyPr>
            <a:normAutofit/>
          </a:bodyPr>
          <a:lstStyle/>
          <a:p>
            <a:r>
              <a:rPr lang="pt-PT"/>
              <a:t>No separador </a:t>
            </a:r>
            <a:r>
              <a:rPr lang="pt-PT" b="1"/>
              <a:t>Dados</a:t>
            </a:r>
            <a:r>
              <a:rPr lang="pt-PT"/>
              <a:t> é possível realizar operações de gestão de dados através dos grupos: </a:t>
            </a:r>
            <a:r>
              <a:rPr lang="pt-PT" b="1"/>
              <a:t>Ligações</a:t>
            </a:r>
            <a:r>
              <a:rPr lang="pt-PT"/>
              <a:t>, </a:t>
            </a:r>
            <a:r>
              <a:rPr lang="pt-PT" b="1"/>
              <a:t>Ordenar e Filtrar</a:t>
            </a:r>
            <a:r>
              <a:rPr lang="pt-PT"/>
              <a:t>, </a:t>
            </a:r>
            <a:r>
              <a:rPr lang="pt-PT" b="1"/>
              <a:t>Ferramentas de Dados </a:t>
            </a:r>
            <a:r>
              <a:rPr lang="pt-PT"/>
              <a:t>e </a:t>
            </a:r>
            <a:r>
              <a:rPr lang="pt-PT" b="1"/>
              <a:t>Destaques</a:t>
            </a:r>
            <a:r>
              <a:rPr lang="pt-PT"/>
              <a:t>.</a:t>
            </a:r>
            <a:endParaRPr lang="pt-PT" b="1"/>
          </a:p>
          <a:p>
            <a:endParaRPr lang="pt-PT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800"/>
          <a:stretch/>
        </p:blipFill>
        <p:spPr bwMode="auto">
          <a:xfrm>
            <a:off x="35496" y="1556792"/>
            <a:ext cx="9125931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E794C-7879-43F9-B17B-3C959761574C}" type="slidenum">
              <a:rPr lang="pt-PT" smtClean="0"/>
              <a:pPr/>
              <a:t>6</a:t>
            </a:fld>
            <a:endParaRPr lang="pt-PT"/>
          </a:p>
        </p:txBody>
      </p:sp>
      <p:sp>
        <p:nvSpPr>
          <p:cNvPr id="5" name="Título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PT"/>
              <a:t>Microsoft Excel</a:t>
            </a:r>
          </a:p>
        </p:txBody>
      </p:sp>
      <p:sp>
        <p:nvSpPr>
          <p:cNvPr id="6" name="Marcador de Posição de Conteúdo 1"/>
          <p:cNvSpPr>
            <a:spLocks noGrp="1"/>
          </p:cNvSpPr>
          <p:nvPr>
            <p:ph idx="1"/>
          </p:nvPr>
        </p:nvSpPr>
        <p:spPr>
          <a:xfrm>
            <a:off x="500034" y="1214423"/>
            <a:ext cx="8229600" cy="1643074"/>
          </a:xfrm>
        </p:spPr>
        <p:txBody>
          <a:bodyPr>
            <a:normAutofit lnSpcReduction="10000"/>
          </a:bodyPr>
          <a:lstStyle/>
          <a:p>
            <a:r>
              <a:rPr lang="pt-PT"/>
              <a:t>A folha de cálculo é uma área quadriculada, constituída  por linhas e colunas: a intersecção de uma linha com uma coluna dá origem a uma célula.</a:t>
            </a:r>
            <a:endParaRPr lang="pt-PT" b="1"/>
          </a:p>
          <a:p>
            <a:endParaRPr lang="pt-PT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3286124"/>
            <a:ext cx="1955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Conexão recta 8"/>
          <p:cNvCxnSpPr/>
          <p:nvPr/>
        </p:nvCxnSpPr>
        <p:spPr>
          <a:xfrm rot="5400000" flipH="1" flipV="1">
            <a:off x="3750463" y="3036091"/>
            <a:ext cx="5000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xão recta 10"/>
          <p:cNvCxnSpPr/>
          <p:nvPr/>
        </p:nvCxnSpPr>
        <p:spPr>
          <a:xfrm rot="10800000">
            <a:off x="2000232" y="3714752"/>
            <a:ext cx="12858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ixaDeTexto 11"/>
          <p:cNvSpPr txBox="1"/>
          <p:nvPr/>
        </p:nvSpPr>
        <p:spPr>
          <a:xfrm>
            <a:off x="1928794" y="3357562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/>
              <a:t>Linha</a:t>
            </a:r>
          </a:p>
        </p:txBody>
      </p:sp>
      <p:sp>
        <p:nvSpPr>
          <p:cNvPr id="13" name="CaixaDeTexto 12"/>
          <p:cNvSpPr txBox="1"/>
          <p:nvPr/>
        </p:nvSpPr>
        <p:spPr>
          <a:xfrm>
            <a:off x="4053808" y="2878039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/>
              <a:t>Coluna</a:t>
            </a:r>
          </a:p>
        </p:txBody>
      </p:sp>
      <p:sp>
        <p:nvSpPr>
          <p:cNvPr id="14" name="Marcador de Posição de Conteúdo 1"/>
          <p:cNvSpPr txBox="1">
            <a:spLocks/>
          </p:cNvSpPr>
          <p:nvPr/>
        </p:nvSpPr>
        <p:spPr>
          <a:xfrm>
            <a:off x="500034" y="5214950"/>
            <a:ext cx="8229600" cy="164307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lang="pt-PT" sz="2700"/>
              <a:t>	É no interior da célula que digitamos os valores, as fórmulas, as funções ou o texto.</a:t>
            </a:r>
            <a:endParaRPr kumimoji="0" lang="pt-PT" sz="27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pt-PT" sz="27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E794C-7879-43F9-B17B-3C959761574C}" type="slidenum">
              <a:rPr lang="pt-PT" smtClean="0"/>
              <a:pPr/>
              <a:t>7</a:t>
            </a:fld>
            <a:endParaRPr lang="pt-PT"/>
          </a:p>
        </p:txBody>
      </p:sp>
      <p:sp>
        <p:nvSpPr>
          <p:cNvPr id="5" name="Título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PT"/>
              <a:t>Microsoft Excel</a:t>
            </a:r>
          </a:p>
        </p:txBody>
      </p:sp>
      <p:sp>
        <p:nvSpPr>
          <p:cNvPr id="6" name="Marcador de Posição de Conteúdo 1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4500593"/>
          </a:xfrm>
        </p:spPr>
        <p:txBody>
          <a:bodyPr>
            <a:normAutofit/>
          </a:bodyPr>
          <a:lstStyle/>
          <a:p>
            <a:r>
              <a:rPr lang="pt-PT"/>
              <a:t>A identificação de uma célula é feita através de um sistema de coordenadas em relação à coluna e à linha, surgindo assim um </a:t>
            </a:r>
            <a:r>
              <a:rPr lang="pt-PT" b="1"/>
              <a:t>endereço</a:t>
            </a:r>
            <a:r>
              <a:rPr lang="pt-PT"/>
              <a:t> (A2, B3, D58).</a:t>
            </a:r>
          </a:p>
          <a:p>
            <a:endParaRPr lang="pt-PT"/>
          </a:p>
          <a:p>
            <a:r>
              <a:rPr lang="pt-PT"/>
              <a:t>Um ficheiro de Excel é designado como um </a:t>
            </a:r>
            <a:r>
              <a:rPr lang="pt-PT" b="1"/>
              <a:t>livro</a:t>
            </a:r>
            <a:r>
              <a:rPr lang="pt-PT"/>
              <a:t> que contém uma ou mais </a:t>
            </a:r>
            <a:r>
              <a:rPr lang="pt-PT" b="1"/>
              <a:t>folhas</a:t>
            </a:r>
            <a:r>
              <a:rPr lang="pt-PT"/>
              <a:t> de cálculo.</a:t>
            </a:r>
          </a:p>
          <a:p>
            <a:endParaRPr lang="pt-PT" b="1"/>
          </a:p>
          <a:p>
            <a:endParaRPr lang="pt-PT" b="1"/>
          </a:p>
          <a:p>
            <a:endParaRPr lang="pt-PT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4643446"/>
            <a:ext cx="35814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Conexão recta unidireccional 8"/>
          <p:cNvCxnSpPr/>
          <p:nvPr/>
        </p:nvCxnSpPr>
        <p:spPr>
          <a:xfrm>
            <a:off x="3714744" y="5715016"/>
            <a:ext cx="1071570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ixaDeTexto 9"/>
          <p:cNvSpPr txBox="1"/>
          <p:nvPr/>
        </p:nvSpPr>
        <p:spPr>
          <a:xfrm>
            <a:off x="4929190" y="6072206"/>
            <a:ext cx="135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/>
              <a:t>Folhas do livro</a:t>
            </a:r>
          </a:p>
        </p:txBody>
      </p:sp>
      <p:cxnSp>
        <p:nvCxnSpPr>
          <p:cNvPr id="12" name="Conexão recta unidireccional 11"/>
          <p:cNvCxnSpPr/>
          <p:nvPr/>
        </p:nvCxnSpPr>
        <p:spPr>
          <a:xfrm rot="16200000" flipH="1">
            <a:off x="4500562" y="5786454"/>
            <a:ext cx="357190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xão recta unidireccional 13"/>
          <p:cNvCxnSpPr/>
          <p:nvPr/>
        </p:nvCxnSpPr>
        <p:spPr>
          <a:xfrm rot="5400000">
            <a:off x="5000628" y="5857892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>
            <a:extLst>
              <a:ext uri="{FF2B5EF4-FFF2-40B4-BE49-F238E27FC236}">
                <a16:creationId xmlns:a16="http://schemas.microsoft.com/office/drawing/2014/main" id="{8D27265B-D8AA-641C-29B3-D6A8E8DBB8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Marcador de Posição do Número do Diapositivo 2">
            <a:extLst>
              <a:ext uri="{FF2B5EF4-FFF2-40B4-BE49-F238E27FC236}">
                <a16:creationId xmlns:a16="http://schemas.microsoft.com/office/drawing/2014/main" id="{33B9617C-9246-95EA-0D59-A5EE705DC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E794C-7879-43F9-B17B-3C959761574C}" type="slidenum">
              <a:rPr lang="pt-PT" smtClean="0"/>
              <a:pPr/>
              <a:t>8</a:t>
            </a:fld>
            <a:endParaRPr lang="pt-PT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D3D69D5A-11B3-3AA1-F95A-EF061CE77A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69517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>
            <a:extLst>
              <a:ext uri="{FF2B5EF4-FFF2-40B4-BE49-F238E27FC236}">
                <a16:creationId xmlns:a16="http://schemas.microsoft.com/office/drawing/2014/main" id="{D40E280E-EAB6-0B67-E1E8-3D0F799B7B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Marcador de Posição do Número do Diapositivo 2">
            <a:extLst>
              <a:ext uri="{FF2B5EF4-FFF2-40B4-BE49-F238E27FC236}">
                <a16:creationId xmlns:a16="http://schemas.microsoft.com/office/drawing/2014/main" id="{7A173C67-DFE9-1A5A-A60E-2458090A2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E794C-7879-43F9-B17B-3C959761574C}" type="slidenum">
              <a:rPr lang="pt-PT" smtClean="0"/>
              <a:pPr/>
              <a:t>9</a:t>
            </a:fld>
            <a:endParaRPr lang="pt-PT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81D1F738-3F5B-07DD-F444-68DC24C44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125421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fluência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onfluê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fluê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86961F3BC10544995C82AB4810AC7CD" ma:contentTypeVersion="7" ma:contentTypeDescription="Create a new document." ma:contentTypeScope="" ma:versionID="353b89ddc484c861b0515b2d46fbb84a">
  <xsd:schema xmlns:xsd="http://www.w3.org/2001/XMLSchema" xmlns:xs="http://www.w3.org/2001/XMLSchema" xmlns:p="http://schemas.microsoft.com/office/2006/metadata/properties" xmlns:ns2="d073ec95-b8aa-40a0-8500-d539ea554564" targetNamespace="http://schemas.microsoft.com/office/2006/metadata/properties" ma:root="true" ma:fieldsID="5612d670a6f2d581c7ef4017bc540d5b" ns2:_="">
    <xsd:import namespace="d073ec95-b8aa-40a0-8500-d539ea55456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73ec95-b8aa-40a0-8500-d539ea55456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287D205-D91B-4DF9-B538-6E5DE4A34CF1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4417C19-BE65-4169-A889-6BD954B3B39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E7209A2-38D1-4337-846F-4A8BB56C928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073ec95-b8aa-40a0-8500-d539ea55456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348</Words>
  <Application>Microsoft Office PowerPoint</Application>
  <PresentationFormat>Apresentação no Ecrã (4:3)</PresentationFormat>
  <Paragraphs>46</Paragraphs>
  <Slides>11</Slides>
  <Notes>1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11</vt:i4>
      </vt:variant>
    </vt:vector>
  </HeadingPairs>
  <TitlesOfParts>
    <vt:vector size="17" baseType="lpstr">
      <vt:lpstr>Calibri</vt:lpstr>
      <vt:lpstr>Lucida Sans Unicode</vt:lpstr>
      <vt:lpstr>Verdana</vt:lpstr>
      <vt:lpstr>Wingdings 2</vt:lpstr>
      <vt:lpstr>Wingdings 3</vt:lpstr>
      <vt:lpstr>Confluência</vt:lpstr>
      <vt:lpstr>Módulo: Aplicações Informáticas – Introdução à gestão   Folha de Cálculo - Microsoft Excel</vt:lpstr>
      <vt:lpstr>Microsoft Excel</vt:lpstr>
      <vt:lpstr>Microsoft Excel</vt:lpstr>
      <vt:lpstr>Microsoft Excel</vt:lpstr>
      <vt:lpstr>Microsoft Excel</vt:lpstr>
      <vt:lpstr>Microsoft Excel</vt:lpstr>
      <vt:lpstr>Microsoft Excel</vt:lpstr>
      <vt:lpstr>Apresentação do PowerPoint</vt:lpstr>
      <vt:lpstr>Apresentação do PowerPoint</vt:lpstr>
      <vt:lpstr>Apresentação do PowerPoint</vt:lpstr>
      <vt:lpstr>Microsoft Excel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Excel 2007</dc:title>
  <dc:creator>Tiago</dc:creator>
  <cp:lastModifiedBy>Tiago Pires</cp:lastModifiedBy>
  <cp:revision>1</cp:revision>
  <dcterms:created xsi:type="dcterms:W3CDTF">2010-04-13T10:04:02Z</dcterms:created>
  <dcterms:modified xsi:type="dcterms:W3CDTF">2025-01-06T14:48:39Z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0x010100986961F3BC10544995C82AB4810AC7CD</vt:lpwstr>
  </property>
</Properties>
</file>